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33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7" r:id="rId9"/>
    <p:sldId id="262" r:id="rId10"/>
    <p:sldId id="266" r:id="rId11"/>
    <p:sldId id="264" r:id="rId12"/>
    <p:sldId id="268" r:id="rId13"/>
    <p:sldId id="265" r:id="rId14"/>
    <p:sldId id="275" r:id="rId15"/>
    <p:sldId id="270" r:id="rId16"/>
    <p:sldId id="271" r:id="rId17"/>
    <p:sldId id="272" r:id="rId18"/>
    <p:sldId id="273" r:id="rId19"/>
    <p:sldId id="278" r:id="rId20"/>
    <p:sldId id="279" r:id="rId21"/>
    <p:sldId id="280" r:id="rId22"/>
    <p:sldId id="281" r:id="rId23"/>
    <p:sldId id="282" r:id="rId24"/>
    <p:sldId id="283" r:id="rId25"/>
    <p:sldId id="274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D9271"/>
    <a:srgbClr val="F6EBCE"/>
    <a:srgbClr val="EDEDED"/>
    <a:srgbClr val="F3E8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A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B8-A561-C545-8ACA-DE5761E775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B8-A561-C545-8ACA-DE5761E775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A72CB8-A561-C545-8ACA-DE5761E775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B8-A561-C545-8ACA-DE5761E775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B8-A561-C545-8ACA-DE5761E775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B8-A561-C545-8ACA-DE5761E775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CB8-A561-C545-8ACA-DE5761E775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AA4845-A08A-4DF4-8D99-E2E7B6D41C6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CA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72CB8-A561-C545-8ACA-DE5761E775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A" smtClean="0"/>
              <a:t>Deuxième niveau</a:t>
            </a:r>
          </a:p>
          <a:p>
            <a:pPr lvl="2" eaLnBrk="1" latinLnBrk="0" hangingPunct="1"/>
            <a:r>
              <a:rPr kumimoji="0" lang="fr-CA" smtClean="0"/>
              <a:t>Troisième niveau</a:t>
            </a:r>
          </a:p>
          <a:p>
            <a:pPr lvl="3" eaLnBrk="1" latinLnBrk="0" hangingPunct="1"/>
            <a:r>
              <a:rPr kumimoji="0" lang="fr-CA" smtClean="0"/>
              <a:t>Quatrième niveau</a:t>
            </a:r>
          </a:p>
          <a:p>
            <a:pPr lvl="4" eaLnBrk="1" latinLnBrk="0" hangingPunct="1"/>
            <a:r>
              <a:rPr kumimoji="0" lang="fr-CA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816659-D2DB-FF46-A413-12C8C69E74CE}" type="datetimeFigureOut">
              <a:rPr lang="fr-FR" smtClean="0"/>
              <a:pPr/>
              <a:t>24/02/11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A72CB8-A561-C545-8ACA-DE5761E7755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b="1" spc="-150" dirty="0" smtClean="0">
                <a:solidFill>
                  <a:srgbClr val="F3E8BF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Érick Falardeau, CRIFPE, Université Laval</a:t>
            </a:r>
          </a:p>
          <a:p>
            <a:r>
              <a:rPr lang="fr-FR" sz="3200" b="1" spc="-150" dirty="0" smtClean="0">
                <a:solidFill>
                  <a:srgbClr val="F3E8BF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Frédéric Guay et Pierre Valois, Université Laval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573114"/>
            <a:ext cx="8305800" cy="2546984"/>
          </a:xfrm>
        </p:spPr>
        <p:txBody>
          <a:bodyPr/>
          <a:lstStyle/>
          <a:p>
            <a:r>
              <a:rPr lang="fr-CA" b="1" spc="-150" dirty="0" smtClean="0">
                <a:solidFill>
                  <a:srgbClr val="F3E8BF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(S’auto)Évaluer pour apprendre à lire et apprécier au secondaire : élaboration d’outils</a:t>
            </a:r>
            <a:endParaRPr lang="fr-FR" b="1" spc="-150" dirty="0">
              <a:solidFill>
                <a:srgbClr val="F3E8BF"/>
              </a:solidFill>
              <a:effectLst>
                <a:outerShdw blurRad="50800" dist="38100" dir="13500000" algn="tl">
                  <a:srgbClr val="000000">
                    <a:alpha val="43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pic>
        <p:nvPicPr>
          <p:cNvPr id="4" name="Picture 7" descr="ula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892" y="5060514"/>
            <a:ext cx="23955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70" y="4985090"/>
            <a:ext cx="1780828" cy="116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nifi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62185" y="247833"/>
            <a:ext cx="4859496" cy="628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comprendre.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19545" r="-19545"/>
              <a:stretch>
                <a:fillRect/>
              </a:stretch>
            </p:blipFill>
          </mc:Choice>
          <mc:Fallback>
            <p:blipFill>
              <a:blip r:embed="rId3"/>
              <a:srcRect l="-19545" r="-19545"/>
              <a:stretch>
                <a:fillRect/>
              </a:stretch>
            </p:blipFill>
          </mc:Fallback>
        </mc:AlternateContent>
        <p:spPr>
          <a:xfrm>
            <a:off x="-1172154" y="434024"/>
            <a:ext cx="11563155" cy="64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terprét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14308" y="309791"/>
            <a:ext cx="4907373" cy="635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gem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78402" y="232344"/>
            <a:ext cx="4943280" cy="639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7766"/>
            <a:ext cx="8448665" cy="42682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L’explicitation du « Quoi? »,</a:t>
            </a:r>
            <a:b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</a:b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du « Pourquoi? » et du « Comment? » pour l’enseignement explicite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Documentation dans des sources pédagogiques (Min. de l’éducation de l’Ontario, manuels édités, </a:t>
            </a:r>
            <a:r>
              <a:rPr lang="fr-FR" sz="3200" b="1" dirty="0" err="1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recherches-actions</a:t>
            </a: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Des outils pour les profs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J'interprète_un_texte_24aout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449" r="-7449"/>
              <a:stretch>
                <a:fillRect/>
              </a:stretch>
            </p:blipFill>
          </mc:Choice>
          <mc:Fallback>
            <p:blipFill>
              <a:blip r:embed="rId3"/>
              <a:srcRect l="-7449" r="-7449"/>
              <a:stretch>
                <a:fillRect/>
              </a:stretch>
            </p:blipFill>
          </mc:Fallback>
        </mc:AlternateContent>
        <p:spPr>
          <a:xfrm>
            <a:off x="1832339" y="263322"/>
            <a:ext cx="5447237" cy="6134276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'interprète_un_texte_24ao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23668" y="340771"/>
            <a:ext cx="4861628" cy="629151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'interprète_un_texte_24aou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52405" y="480176"/>
            <a:ext cx="4620112" cy="597896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7766"/>
            <a:ext cx="8229600" cy="426823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Vérifier l’impact du travail systématique avec les outils sur la compétence et la motivation des élèves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Groupe expérimental / groupe témoin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Des tests de compréhension en lecture basés sur les items des grilles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L’expérimentation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7766"/>
            <a:ext cx="8229600" cy="4268233"/>
          </a:xfrm>
        </p:spPr>
        <p:txBody>
          <a:bodyPr>
            <a:normAutofit/>
          </a:bodyPr>
          <a:lstStyle/>
          <a:p>
            <a:pPr marL="514350" lvl="0" indent="-514350">
              <a:buClr>
                <a:schemeClr val="tx2"/>
              </a:buClr>
              <a:buNone/>
            </a:pPr>
            <a:r>
              <a:rPr lang="fr-CA" sz="3200" b="1" cap="small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Planification:</a:t>
            </a:r>
          </a:p>
          <a:p>
            <a:pPr marL="514350" lvl="0" indent="-514350">
              <a:buClr>
                <a:schemeClr val="tx2"/>
              </a:buClr>
              <a:buFont typeface="+mj-lt"/>
              <a:buAutoNum type="arabicPeriod"/>
            </a:pPr>
            <a:r>
              <a:rPr lang="fr-CA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Tu as une minute pour observer le texte. Dégage l’idée générale avec le plus d’exactitude possible. 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CA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Nomme deux éléments d’information que tu as utilisées et explique comment tu t’y es pris pour prédire l’idée générale.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Les tests de compréhension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7766"/>
            <a:ext cx="8229600" cy="426823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3E8BF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Présentation de la recherche-action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3E8BF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Élaboration d’outils d’apprentissage et d’évaluation avec enseignants et CP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3E8BF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Présentation de l’outil formatif et de l’outil sommatif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3E8BF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Présentation des outils destinés aux enseignants et aux élèves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3E8BF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L’expérimentation: valider les outils</a:t>
            </a:r>
            <a:endParaRPr lang="fr-FR" sz="3200" b="1" dirty="0">
              <a:solidFill>
                <a:srgbClr val="F3E8BF"/>
              </a:solidFill>
              <a:effectLst>
                <a:outerShdw blurRad="50800" dist="38100" dir="13500000" algn="tl">
                  <a:srgbClr val="000000">
                    <a:alpha val="43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Plan de la présentation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65326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Clr>
                <a:schemeClr val="tx2"/>
              </a:buClr>
              <a:buNone/>
            </a:pPr>
            <a:r>
              <a:rPr lang="fr-CA" sz="3200" b="1" cap="small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Compréhension: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Quelle réponse parmi les suivantes représente le mieux l’idée principale de ce texte? Encercle ta réponse.</a:t>
            </a:r>
          </a:p>
          <a:p>
            <a:pPr marL="360363" indent="-360363">
              <a:buClr>
                <a:schemeClr val="tx2"/>
              </a:buClr>
              <a:buFont typeface="+mj-lt"/>
              <a:buAutoNum type="alphaLcParenR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La littérature a d’abord été orale. Le premier grand modèle connu de textes oraux  (dits à voix haute) est L’Odyssée d’Homère, puis il y eut au Moyen Âge les romans de chevalerie.</a:t>
            </a:r>
          </a:p>
          <a:p>
            <a:pPr marL="360363" indent="-360363">
              <a:buClr>
                <a:schemeClr val="tx2"/>
              </a:buClr>
              <a:buFont typeface="+mj-lt"/>
              <a:buAutoNum type="alphaLcParenR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Homère a inventé la littérature orale. Il fut plus tard copié par les auteurs du Moyen Âge.</a:t>
            </a:r>
          </a:p>
          <a:p>
            <a:pPr marL="360363" indent="-360363">
              <a:buClr>
                <a:schemeClr val="tx2"/>
              </a:buClr>
              <a:buFont typeface="+mj-lt"/>
              <a:buAutoNum type="alphaLcParenR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Avant qu’on écrive des livres, les chevaliers chantaient leurs exploits aux seigneurs et aux femmes.</a:t>
            </a:r>
          </a:p>
          <a:p>
            <a:pPr marL="360363" indent="-360363">
              <a:buClr>
                <a:schemeClr val="tx2"/>
              </a:buClr>
              <a:buFont typeface="+mj-lt"/>
              <a:buAutoNum type="alphaLcParenR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Ulysse, Tristan et Iseult étaient tous les trois des auteurs qui chantaient des romans.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Les tests de compréhension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65326"/>
          </a:xfrm>
        </p:spPr>
        <p:txBody>
          <a:bodyPr anchor="t">
            <a:normAutofit fontScale="92500"/>
          </a:bodyPr>
          <a:lstStyle/>
          <a:p>
            <a:pPr marL="514350" lvl="0" indent="-514350">
              <a:buClr>
                <a:schemeClr val="tx2"/>
              </a:buClr>
              <a:buNone/>
            </a:pPr>
            <a:r>
              <a:rPr lang="fr-CA" sz="3200" b="1" cap="small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Compréhension: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 startAt="3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Que signifie le mot « avènement » à la ligne 89? (Sans aller voir dans le dictionnaire!)</a:t>
            </a:r>
            <a:endParaRPr lang="fr-CA" sz="3200" dirty="0" smtClean="0"/>
          </a:p>
          <a:p>
            <a:pPr marL="880110" lvl="1" indent="-514350">
              <a:buClr>
                <a:schemeClr val="tx2"/>
              </a:buClr>
              <a:buFont typeface="+mj-lt"/>
              <a:buAutoNum type="alphaLcParenR"/>
            </a:pPr>
            <a:r>
              <a:rPr lang="fr-CA" sz="29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De quelle façon t’es-tu pris pour trouver la définition?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 startAt="3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Quel élément est repris par le groupe du nom « son sujet » aux lignes 35-36?</a:t>
            </a:r>
          </a:p>
          <a:p>
            <a:pPr marL="514350" indent="-514350">
              <a:spcAft>
                <a:spcPts val="3600"/>
              </a:spcAft>
              <a:buClr>
                <a:schemeClr val="tx2"/>
              </a:buClr>
              <a:buFont typeface="+mj-lt"/>
              <a:buAutoNum type="arabicPeriod" startAt="3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À la ligne 90, que veut dire le marqueur de relation « de tout temps »?</a:t>
            </a:r>
            <a:r>
              <a:rPr lang="fr-CA" sz="3200" dirty="0" smtClean="0"/>
              <a:t> </a:t>
            </a:r>
            <a:endParaRPr lang="fr-CA" sz="3176" b="1" dirty="0" smtClean="0">
              <a:solidFill>
                <a:srgbClr val="F6EBCE"/>
              </a:solidFill>
              <a:effectLst>
                <a:outerShdw blurRad="50800" dist="38100" dir="13500000" algn="tl">
                  <a:srgbClr val="000000">
                    <a:alpha val="43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Les tests de compréhension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371600"/>
            <a:ext cx="8475743" cy="5165326"/>
          </a:xfrm>
        </p:spPr>
        <p:txBody>
          <a:bodyPr anchor="t">
            <a:noAutofit/>
          </a:bodyPr>
          <a:lstStyle/>
          <a:p>
            <a:pPr lvl="0">
              <a:buNone/>
            </a:pPr>
            <a:r>
              <a:rPr lang="fr-CA" sz="2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Que signifie la phrase suivante? Encercle la bonne réponse.</a:t>
            </a:r>
          </a:p>
          <a:p>
            <a:pPr>
              <a:buNone/>
            </a:pPr>
            <a:r>
              <a:rPr lang="fr-CA" sz="2200" b="1" i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	« Avant l’invention de l’imprimerie (attribuée à l’Allemand Johannes Gutenberg en 1434), de nombreux textes provenaient de la littérature orale, c’est-à-dire d’une époque antérieure à une autre invention capitale, l’écriture. »</a:t>
            </a:r>
            <a:r>
              <a:rPr lang="fr-CA" sz="2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 (lignes 1 à 7)</a:t>
            </a:r>
          </a:p>
          <a:p>
            <a:pPr marL="880110" lvl="1" indent="-514350">
              <a:buClrTx/>
              <a:buFont typeface="+mj-lt"/>
              <a:buAutoNum type="alphaLcParenR"/>
            </a:pPr>
            <a:r>
              <a:rPr lang="fr-CA" sz="2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Gutenberg a inventé l’écriture en 1434 à une époque où il n’y avait que des textes oraux.</a:t>
            </a:r>
          </a:p>
          <a:p>
            <a:pPr marL="880110" lvl="1" indent="-514350">
              <a:buClrTx/>
              <a:buFont typeface="+mj-lt"/>
              <a:buAutoNum type="alphaLcParenR"/>
            </a:pPr>
            <a:r>
              <a:rPr lang="fr-CA" sz="2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 Après l’invention de l’imprimerie par Gutenberg, les auteurs ont commencé à faire de la littérature orale.</a:t>
            </a:r>
          </a:p>
          <a:p>
            <a:pPr marL="880110" lvl="1" indent="-514350">
              <a:buClrTx/>
              <a:buFont typeface="+mj-lt"/>
              <a:buAutoNum type="alphaLcParenR"/>
            </a:pPr>
            <a:r>
              <a:rPr lang="fr-CA" sz="2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Aucun auteur n’écrivait ses textes avant l’invention de l’imprimerie par Gutenberg; ils les disaient à voix haute.</a:t>
            </a:r>
          </a:p>
          <a:p>
            <a:pPr marL="880110" lvl="1" indent="-514350">
              <a:buClrTx/>
              <a:buFont typeface="+mj-lt"/>
              <a:buAutoNum type="alphaLcParenR"/>
            </a:pPr>
            <a:r>
              <a:rPr lang="fr-CA" sz="2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La plupart des auteurs n’écrivaient pas leurs textes, mais les disaient à voix haute avant que Gutenberg invente l’imprimerie.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Les tests de compréhension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65326"/>
          </a:xfrm>
        </p:spPr>
        <p:txBody>
          <a:bodyPr anchor="t">
            <a:normAutofit fontScale="92500" lnSpcReduction="10000"/>
          </a:bodyPr>
          <a:lstStyle/>
          <a:p>
            <a:pPr marL="514350" lvl="0" indent="-514350">
              <a:buClr>
                <a:schemeClr val="tx2"/>
              </a:buClr>
              <a:buNone/>
            </a:pPr>
            <a:r>
              <a:rPr lang="fr-CA" sz="3200" b="1" cap="small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Interprétation:</a:t>
            </a:r>
          </a:p>
          <a:p>
            <a:pPr marL="0" lvl="0" indent="0">
              <a:buNone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Le point de vue de l’auteur est-il objectif? Encercle la bonne réponse.</a:t>
            </a:r>
          </a:p>
          <a:p>
            <a:pPr marL="447675" lvl="1" indent="-430213" defTabSz="620713">
              <a:buClrTx/>
              <a:buFont typeface="+mj-lt"/>
              <a:buAutoNum type="alphaLcParenR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Oui, car l’auteur décrit la littérature orale sans donner son opinion.</a:t>
            </a:r>
          </a:p>
          <a:p>
            <a:pPr marL="447675" lvl="1" indent="-430213" defTabSz="620713">
              <a:buClrTx/>
              <a:buFont typeface="+mj-lt"/>
              <a:buAutoNum type="alphaLcParenR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Oui, car l’auteur a écrit un texte informatif, publié dans un manuel scolaire.</a:t>
            </a:r>
          </a:p>
          <a:p>
            <a:pPr marL="447675" lvl="1" indent="-430213" defTabSz="620713">
              <a:buClrTx/>
              <a:buFont typeface="+mj-lt"/>
              <a:buAutoNum type="alphaLcParenR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Non, car l’auteur donne son opinion sur les romans du Moyen Âge.</a:t>
            </a:r>
          </a:p>
          <a:p>
            <a:pPr marL="447675" lvl="1" indent="-430213" defTabSz="620713">
              <a:buClrTx/>
              <a:buFont typeface="+mj-lt"/>
              <a:buAutoNum type="alphaLcParenR"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Non, car l’auteur utilise des points d’exclamation.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Les tests de compréhension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65326"/>
          </a:xfrm>
        </p:spPr>
        <p:txBody>
          <a:bodyPr anchor="t">
            <a:normAutofit lnSpcReduction="10000"/>
          </a:bodyPr>
          <a:lstStyle/>
          <a:p>
            <a:pPr marL="514350" lvl="0" indent="-514350">
              <a:buClr>
                <a:schemeClr val="tx2"/>
              </a:buClr>
              <a:buNone/>
            </a:pPr>
            <a:r>
              <a:rPr lang="fr-CA" sz="3200" b="1" cap="small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Jugement critique:</a:t>
            </a:r>
          </a:p>
          <a:p>
            <a:pPr marL="0" lvl="0" indent="0">
              <a:buNone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Si un ami voulait en savoir plus au sujet des histoires de héros et de chevaliers, lui recommanderais-tu de lire ce texte? Quelle que soit ta réponse, tu dois la justifier à l’aide de deux critères (par exemple, la qualité de l’écriture, de l’information, de la présentation visuelle, l’intérêt du sujet, etc.)</a:t>
            </a:r>
          </a:p>
          <a:p>
            <a:pPr marL="0" lvl="0" indent="0">
              <a:buNone/>
            </a:pPr>
            <a:r>
              <a:rPr lang="fr-CA" sz="3176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Donne un exemple tiré du texte pour chacun de tes critères.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Les tests de compréhension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43642" y="3562597"/>
            <a:ext cx="8230423" cy="253340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fr-FR" sz="4800" b="1" dirty="0" err="1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Erick.Falardeau@fse.ulaval.ca</a:t>
            </a:r>
            <a:endParaRPr lang="fr-FR" sz="4800" b="1" dirty="0" smtClean="0">
              <a:solidFill>
                <a:srgbClr val="F6EBCE"/>
              </a:solidFill>
              <a:effectLst>
                <a:outerShdw blurRad="50800" dist="38100" dir="13500000" algn="tl">
                  <a:srgbClr val="000000">
                    <a:alpha val="43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44465" y="2307944"/>
            <a:ext cx="8229600" cy="102480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8889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ea typeface="+mn-ea"/>
                <a:cs typeface="Apple Casual"/>
              </a:rPr>
              <a:t>MERCI</a:t>
            </a:r>
            <a:r>
              <a:rPr lang="fr-FR" sz="80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!</a:t>
            </a:r>
            <a:endParaRPr lang="fr-FR" sz="80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7766"/>
            <a:ext cx="8686800" cy="426823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Élaborer des outils d’évaluation en collaboration avec des profs et des CP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Partir des processus du PFEQ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Rester exhaustif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Traduire TOUS les processus en langage accessible pour des élèves de 1</a:t>
            </a:r>
            <a:r>
              <a:rPr lang="fr-FR" sz="3200" b="1" baseline="30000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er</a:t>
            </a: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 cycle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Travail individuel et groupe de discussion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Une recherche action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7766"/>
            <a:ext cx="8448665" cy="426823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L’évaluation comme processus d’apprentissage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Favoriser l’autorégulation</a:t>
            </a:r>
            <a:b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</a:br>
            <a:r>
              <a:rPr lang="fr-FR" sz="3200" b="1" dirty="0" err="1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</a:rPr>
              <a:t></a:t>
            </a: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 de la motivation en lecture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L’enseignement explicite des stratégies de lecture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Appropriation progressive des stratégies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L’outil dans une démarche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7766"/>
            <a:ext cx="8448665" cy="426823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Un outil à utiliser de façon partielle, selon les stratégies qui peuvent être sollicitées </a:t>
            </a:r>
            <a:r>
              <a:rPr lang="fr-FR" sz="3200" b="1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dans </a:t>
            </a:r>
            <a:r>
              <a:rPr lang="fr-FR" sz="3200" b="1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une </a:t>
            </a: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tâche donnée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Favoriser l’autoévaluation dans l’utilisation des stratégies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Activité réflexive de l’élève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Un visuel attrayant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endParaRPr lang="fr-FR" sz="3200" b="1" dirty="0" smtClean="0">
              <a:effectLst>
                <a:outerShdw blurRad="50800" dist="38100" dir="13500000" algn="tl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L’outil formatif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ille_formative_6octobr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3676" y="285448"/>
            <a:ext cx="8290385" cy="1072873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7766"/>
            <a:ext cx="8448665" cy="426823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La condensation des items:</a:t>
            </a:r>
            <a:b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</a:b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Tout ce qui s’apprend ne s’évalue pas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Échelle d’évaluation à 5 niveaux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endParaRPr lang="fr-FR" sz="3200" b="1" dirty="0" smtClean="0">
              <a:effectLst>
                <a:outerShdw blurRad="50800" dist="38100" dir="13500000" algn="tl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L’outil sommatif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ille.sommative FINAL se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7584" y="232344"/>
            <a:ext cx="8073547" cy="10448119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7766"/>
            <a:ext cx="8448665" cy="42682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Chaque élève aura son cahier de</a:t>
            </a:r>
            <a:b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</a:b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« pense-bête »</a:t>
            </a:r>
          </a:p>
          <a:p>
            <a:pPr>
              <a:spcBef>
                <a:spcPts val="1200"/>
              </a:spcBef>
              <a:buClr>
                <a:schemeClr val="accent1">
                  <a:lumMod val="40000"/>
                  <a:lumOff val="60000"/>
                </a:schemeClr>
              </a:buClr>
              <a:buFont typeface="Wingdings" charset="2"/>
              <a:buChar char=""/>
            </a:pP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Des affiches couleur pour la classe</a:t>
            </a:r>
            <a:b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</a:br>
            <a:r>
              <a:rPr lang="fr-FR" sz="3200" b="1" dirty="0" smtClean="0">
                <a:solidFill>
                  <a:srgbClr val="F6EBCE"/>
                </a:solidFill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(le travail systématique animé par l’enseignant)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48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fr-FR" sz="4800" b="1" dirty="0" smtClean="0">
                <a:solidFill>
                  <a:srgbClr val="F6EBCE"/>
                </a:solidFill>
                <a:latin typeface="Apple Casual"/>
                <a:cs typeface="Apple Casual"/>
              </a:rPr>
              <a:t>Des outils pour les élèves</a:t>
            </a:r>
            <a:endParaRPr lang="fr-FR" sz="4800" b="1" dirty="0">
              <a:solidFill>
                <a:srgbClr val="F6EBCE"/>
              </a:solidFill>
              <a:latin typeface="Apple Casual"/>
              <a:cs typeface="Apple Casual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57200" y="1370012"/>
            <a:ext cx="5002773" cy="1588"/>
          </a:xfrm>
          <a:prstGeom prst="line">
            <a:avLst/>
          </a:prstGeom>
          <a:ln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Papier.thmx</Template>
  <TotalTime>929</TotalTime>
  <Words>859</Words>
  <Application>Microsoft Macintosh PowerPoint</Application>
  <PresentationFormat>Présentation à l'écran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Papier</vt:lpstr>
      <vt:lpstr>(S’auto)Évaluer pour apprendre à lire et apprécier au secondaire : élaboration d’outils</vt:lpstr>
      <vt:lpstr>Plan de la présentation</vt:lpstr>
      <vt:lpstr>Une recherche action</vt:lpstr>
      <vt:lpstr>L’outil dans une démarche</vt:lpstr>
      <vt:lpstr>L’outil formatif</vt:lpstr>
      <vt:lpstr>Diapositive 6</vt:lpstr>
      <vt:lpstr>L’outil sommatif</vt:lpstr>
      <vt:lpstr>Diapositive 8</vt:lpstr>
      <vt:lpstr>Des outils pour les élèves</vt:lpstr>
      <vt:lpstr>Diapositive 10</vt:lpstr>
      <vt:lpstr>Diapositive 11</vt:lpstr>
      <vt:lpstr>Diapositive 12</vt:lpstr>
      <vt:lpstr>Diapositive 13</vt:lpstr>
      <vt:lpstr>Des outils pour les profs</vt:lpstr>
      <vt:lpstr>Diapositive 15</vt:lpstr>
      <vt:lpstr>Diapositive 16</vt:lpstr>
      <vt:lpstr>Diapositive 17</vt:lpstr>
      <vt:lpstr>L’expérimentation</vt:lpstr>
      <vt:lpstr>Les tests de compréhension</vt:lpstr>
      <vt:lpstr>Les tests de compréhension</vt:lpstr>
      <vt:lpstr>Les tests de compréhension</vt:lpstr>
      <vt:lpstr>Les tests de compréhension</vt:lpstr>
      <vt:lpstr>Les tests de compréhension</vt:lpstr>
      <vt:lpstr>Les tests de compréhension</vt:lpstr>
      <vt:lpstr>MERCI!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Évaluer pour apprendre à lire et apprécier au secondaire : proposition d’outils </dc:title>
  <dc:creator>Érick Falardeau</dc:creator>
  <cp:lastModifiedBy>Érick Falardeau</cp:lastModifiedBy>
  <cp:revision>12</cp:revision>
  <dcterms:created xsi:type="dcterms:W3CDTF">2011-02-24T16:44:15Z</dcterms:created>
  <dcterms:modified xsi:type="dcterms:W3CDTF">2011-02-24T16:44:41Z</dcterms:modified>
</cp:coreProperties>
</file>